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60" r:id="rId6"/>
    <p:sldId id="259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94AA-5CAD-40FD-9BF3-1C93BB5ED0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F1151-38F8-4EFD-B9F3-1425D0D81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Infographic??? Checks? Piles of money? Percent sign on a NC shape, *NC shape lots of people (non political colors – blue and green)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F1151-38F8-4EFD-B9F3-1425D0D81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www.ncdcr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9AC9-5FD0-4B6E-8D27-26CBCD28D6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8878" y="746443"/>
            <a:ext cx="895912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B02FD-BE72-4C2E-BDB4-34F8D0FC2C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878" y="3266137"/>
            <a:ext cx="8959122" cy="91564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as necessary or delete this box.</a:t>
            </a:r>
          </a:p>
        </p:txBody>
      </p:sp>
      <p:pic>
        <p:nvPicPr>
          <p:cNvPr id="5" name="Picture 4" descr="North Carolina Arts Council logo. www.NCArts.org">
            <a:extLst>
              <a:ext uri="{FF2B5EF4-FFF2-40B4-BE49-F238E27FC236}">
                <a16:creationId xmlns:a16="http://schemas.microsoft.com/office/drawing/2014/main" id="{747ABEF1-D6F3-3347-AA97-AC0EB0A0B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66273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no design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73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1EE-ECAA-4583-8B7A-B4183D73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457200"/>
            <a:ext cx="39243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F579-B00F-4D65-9A5F-6C3A78E1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FA98C-6C13-4268-AD3E-2B82242B6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8875" y="2057400"/>
            <a:ext cx="3768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15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0783-AEFE-4F51-B42E-0132F58E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457200"/>
            <a:ext cx="39370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9F818-DC21-4377-A2CE-CD493108C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5FEEE-F25D-40C0-AA79-224A3DB78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3300" y="2057400"/>
            <a:ext cx="3937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62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9AC9-5FD0-4B6E-8D27-26CBCD28D6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4500" y="755091"/>
            <a:ext cx="89535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End Slide: Repeat the title of your presentation</a:t>
            </a:r>
          </a:p>
        </p:txBody>
      </p:sp>
      <p:pic>
        <p:nvPicPr>
          <p:cNvPr id="1026" name="Picture 2" descr="NC Department of Natural and Cultural Resources">
            <a:hlinkClick r:id="rId2"/>
            <a:extLst>
              <a:ext uri="{FF2B5EF4-FFF2-40B4-BE49-F238E27FC236}">
                <a16:creationId xmlns:a16="http://schemas.microsoft.com/office/drawing/2014/main" id="{4A5312E1-8A43-458C-B06F-4356DD4190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06" y="4828833"/>
            <a:ext cx="3418094" cy="7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orth Carolina Arts Council logo. www.NCArts.org">
            <a:extLst>
              <a:ext uri="{FF2B5EF4-FFF2-40B4-BE49-F238E27FC236}">
                <a16:creationId xmlns:a16="http://schemas.microsoft.com/office/drawing/2014/main" id="{13E11F1D-9632-6A45-B168-723073A43B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98" y="3617258"/>
            <a:ext cx="4739672" cy="987432"/>
          </a:xfrm>
          <a:prstGeom prst="rect">
            <a:avLst/>
          </a:prstGeom>
        </p:spPr>
      </p:pic>
      <p:pic>
        <p:nvPicPr>
          <p:cNvPr id="7" name="Picture 6" descr="Facebook logo">
            <a:extLst>
              <a:ext uri="{FF2B5EF4-FFF2-40B4-BE49-F238E27FC236}">
                <a16:creationId xmlns:a16="http://schemas.microsoft.com/office/drawing/2014/main" id="{9223D313-D56D-214A-991E-25CFE72967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10" y="3757454"/>
            <a:ext cx="501692" cy="501692"/>
          </a:xfrm>
          <a:prstGeom prst="rect">
            <a:avLst/>
          </a:prstGeom>
        </p:spPr>
      </p:pic>
      <p:pic>
        <p:nvPicPr>
          <p:cNvPr id="14" name="Picture 13" descr="Twitter logo">
            <a:extLst>
              <a:ext uri="{FF2B5EF4-FFF2-40B4-BE49-F238E27FC236}">
                <a16:creationId xmlns:a16="http://schemas.microsoft.com/office/drawing/2014/main" id="{57DDD550-87BD-894E-BF1A-281B6A4A9C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17" y="4225851"/>
            <a:ext cx="757678" cy="757678"/>
          </a:xfrm>
          <a:prstGeom prst="rect">
            <a:avLst/>
          </a:prstGeom>
        </p:spPr>
      </p:pic>
      <p:pic>
        <p:nvPicPr>
          <p:cNvPr id="16" name="Picture 15" descr="YouTube logo">
            <a:extLst>
              <a:ext uri="{FF2B5EF4-FFF2-40B4-BE49-F238E27FC236}">
                <a16:creationId xmlns:a16="http://schemas.microsoft.com/office/drawing/2014/main" id="{6F6FFCD0-E290-384B-B139-BAF3EB20E8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5" y="4995103"/>
            <a:ext cx="603422" cy="425138"/>
          </a:xfrm>
          <a:prstGeom prst="rect">
            <a:avLst/>
          </a:prstGeom>
        </p:spPr>
      </p:pic>
      <p:pic>
        <p:nvPicPr>
          <p:cNvPr id="18" name="Picture 17" descr="Instagram logo">
            <a:extLst>
              <a:ext uri="{FF2B5EF4-FFF2-40B4-BE49-F238E27FC236}">
                <a16:creationId xmlns:a16="http://schemas.microsoft.com/office/drawing/2014/main" id="{D9BEDB0C-6133-9D41-B79C-7324BE480C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17" y="5431815"/>
            <a:ext cx="757678" cy="757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1E4CF-3448-4144-AE19-CD1835C56E8F}"/>
              </a:ext>
            </a:extLst>
          </p:cNvPr>
          <p:cNvSpPr txBox="1"/>
          <p:nvPr userDrawn="1"/>
        </p:nvSpPr>
        <p:spPr>
          <a:xfrm>
            <a:off x="8248388" y="3821047"/>
            <a:ext cx="210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</a:t>
            </a:r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92480-7440-F14C-9F30-B05D581D6451}"/>
              </a:ext>
            </a:extLst>
          </p:cNvPr>
          <p:cNvSpPr txBox="1"/>
          <p:nvPr userDrawn="1"/>
        </p:nvSpPr>
        <p:spPr>
          <a:xfrm>
            <a:off x="8235862" y="4420024"/>
            <a:ext cx="181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NCArtsCouncil</a:t>
            </a:r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22F398-2DBC-6945-9D76-646C858F0874}"/>
              </a:ext>
            </a:extLst>
          </p:cNvPr>
          <p:cNvSpPr txBox="1"/>
          <p:nvPr userDrawn="1"/>
        </p:nvSpPr>
        <p:spPr>
          <a:xfrm>
            <a:off x="8235862" y="5023006"/>
            <a:ext cx="165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</a:t>
            </a:r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A967B-96DE-BF4E-BA71-F0E92D00E197}"/>
              </a:ext>
            </a:extLst>
          </p:cNvPr>
          <p:cNvSpPr txBox="1"/>
          <p:nvPr userDrawn="1"/>
        </p:nvSpPr>
        <p:spPr>
          <a:xfrm>
            <a:off x="8248388" y="5625988"/>
            <a:ext cx="209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NCArtsCouncil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706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&amp; Best Prac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504F-A288-844C-B9CB-7A3BDC573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000" y="304801"/>
            <a:ext cx="9880600" cy="1448844"/>
          </a:xfrm>
        </p:spPr>
        <p:txBody>
          <a:bodyPr/>
          <a:lstStyle>
            <a:lvl1pPr>
              <a:defRPr lang="en-US" sz="4400" b="0" i="0" smtClean="0">
                <a:effectLst/>
              </a:defRPr>
            </a:lvl1pPr>
          </a:lstStyle>
          <a:p>
            <a:r>
              <a:rPr lang="en-US"/>
              <a:t>STYLE GUIDE + BEST PRACTICES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CEEDE-4139-4041-B13E-BFFE4A16DD6E}"/>
              </a:ext>
            </a:extLst>
          </p:cNvPr>
          <p:cNvSpPr txBox="1"/>
          <p:nvPr userDrawn="1"/>
        </p:nvSpPr>
        <p:spPr>
          <a:xfrm>
            <a:off x="1015999" y="2066795"/>
            <a:ext cx="8666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lt"/>
              </a:rPr>
              <a:t>Shared drive location: </a:t>
            </a: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S:\</a:t>
            </a:r>
            <a:r>
              <a:rPr lang="en-US" sz="2400" b="0" i="0" err="1">
                <a:solidFill>
                  <a:srgbClr val="000000"/>
                </a:solidFill>
                <a:effectLst/>
                <a:latin typeface="+mn-lt"/>
              </a:rPr>
              <a:t>NcacStaff</a:t>
            </a:r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\MARKETING TEAM\2020 Branding </a:t>
            </a:r>
            <a:r>
              <a:rPr lang="en-US" sz="2400" b="0" i="0" err="1">
                <a:solidFill>
                  <a:srgbClr val="000000"/>
                </a:solidFill>
                <a:effectLst/>
                <a:latin typeface="+mn-lt"/>
              </a:rPr>
              <a:t>Materials_Guidelines</a:t>
            </a:r>
            <a:endParaRPr lang="en-US" sz="2400" b="0" i="0">
              <a:solidFill>
                <a:srgbClr val="000000"/>
              </a:solidFill>
              <a:effectLst/>
              <a:latin typeface="+mn-lt"/>
            </a:endParaRPr>
          </a:p>
          <a:p>
            <a:endParaRPr lang="en-US" sz="2400" b="0" i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Teams location: </a:t>
            </a: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Teams &gt; Marketing &gt; Files &gt; Templates</a:t>
            </a: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04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9AC9-5FD0-4B6E-8D27-26CBCD28D6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8878" y="1790700"/>
            <a:ext cx="895912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new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B02FD-BE72-4C2E-BDB4-34F8D0FC2C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878" y="4305049"/>
            <a:ext cx="8959122" cy="91564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as necessary or 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27697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5090-AF92-4372-B218-4E2DF7AE6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5649-0ED3-4D37-86A1-EFC6704BB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6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8DC6-FD8B-46AB-9771-6BC26F065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6522" y="1709738"/>
            <a:ext cx="969092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 slide without Arts Council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6FAF-27DA-4F6D-8A7E-0AAD7E8B13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56520" y="4589463"/>
            <a:ext cx="96909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Sub-title as necessary or 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192434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539B-7E82-475F-BC09-C4DA4629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04800"/>
            <a:ext cx="98806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BF26-5C19-487F-AED0-810FD90D4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0" y="1825625"/>
            <a:ext cx="5003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7D360-34C6-4531-A73F-E799A2F0E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1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3771-5901-4832-8854-7FEEF5F0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65125"/>
            <a:ext cx="103393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708D4-6F3C-4AE3-9C8A-34941E65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1681163"/>
            <a:ext cx="4981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40CF4-E70B-453F-B30A-42F5F001A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6000" y="2505075"/>
            <a:ext cx="49815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83939-9541-4200-8108-0EE319E7D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5ACBA-9723-4B40-8170-599F3B01A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45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425D-9CDC-45E9-AFCD-0FD714CE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69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00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43539-F6E6-47F7-BB6E-E1432178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04800"/>
            <a:ext cx="98806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502AA-64CF-4711-AD82-F9AA1A39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1790698"/>
            <a:ext cx="9880600" cy="476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591B2-5521-4ED6-AD12-A09B7D8AD17D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A694B-9D0C-4E95-8598-795EDD0CE098}"/>
              </a:ext>
            </a:extLst>
          </p:cNvPr>
          <p:cNvSpPr txBox="1"/>
          <p:nvPr userDrawn="1"/>
        </p:nvSpPr>
        <p:spPr>
          <a:xfrm rot="16200000">
            <a:off x="11296652" y="5201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NCarts.org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FB2D4-A7BD-494A-86F7-E187D2D75EA1}"/>
              </a:ext>
            </a:extLst>
          </p:cNvPr>
          <p:cNvSpPr txBox="1"/>
          <p:nvPr userDrawn="1"/>
        </p:nvSpPr>
        <p:spPr>
          <a:xfrm rot="16200000">
            <a:off x="10515158" y="5186990"/>
            <a:ext cx="27440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North Carolina Arts Council</a:t>
            </a:r>
          </a:p>
        </p:txBody>
      </p:sp>
    </p:spTree>
    <p:extLst>
      <p:ext uri="{BB962C8B-B14F-4D97-AF65-F5344CB8AC3E}">
        <p14:creationId xmlns:p14="http://schemas.microsoft.com/office/powerpoint/2010/main" val="13987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0" r:id="rId9"/>
    <p:sldLayoutId id="2147483673" r:id="rId10"/>
    <p:sldLayoutId id="2147483668" r:id="rId11"/>
    <p:sldLayoutId id="2147483669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orient="horz" pos="1032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6864" userDrawn="1">
          <p15:clr>
            <a:srgbClr val="F26B43"/>
          </p15:clr>
        </p15:guide>
        <p15:guide id="9" orient="horz" pos="1128" userDrawn="1">
          <p15:clr>
            <a:srgbClr val="F26B43"/>
          </p15:clr>
        </p15:guide>
        <p15:guide id="10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rtswilmington.or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60E2-9A8C-4817-AFDC-745A5083D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Grassroots ARPA</a:t>
            </a:r>
            <a:br>
              <a:rPr lang="en-US"/>
            </a:br>
            <a:r>
              <a:rPr lang="en-US" err="1"/>
              <a:t>Subgranting</a:t>
            </a:r>
            <a:r>
              <a:rPr lang="en-US"/>
              <a:t>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D82D0-C431-4082-A8F3-2C9403945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Arts Council of Wilmington/New Hanover County</a:t>
            </a:r>
          </a:p>
          <a:p>
            <a:r>
              <a:rPr lang="en-US"/>
              <a:t>May, 11,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3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Sustainability</a:t>
            </a:r>
          </a:p>
        </p:txBody>
      </p:sp>
      <p:pic>
        <p:nvPicPr>
          <p:cNvPr id="6" name="Picture 5" descr="A circular icon of arrows forming a circle pattern, indicating sustainability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5" t="18689" r="32435" b="1868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34594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/>
              <a:t>Hiring staff or contractors</a:t>
            </a:r>
          </a:p>
          <a:p>
            <a:pPr>
              <a:spcBef>
                <a:spcPts val="800"/>
              </a:spcBef>
            </a:pPr>
            <a:r>
              <a:rPr lang="en-US"/>
              <a:t>Equipment purchases or upgrades</a:t>
            </a:r>
          </a:p>
          <a:p>
            <a:pPr>
              <a:spcBef>
                <a:spcPts val="800"/>
              </a:spcBef>
            </a:pPr>
            <a:r>
              <a:rPr lang="en-US"/>
              <a:t>Small capital expenditures up to $25,000 (total in two years)</a:t>
            </a:r>
          </a:p>
          <a:p>
            <a:pPr>
              <a:spcBef>
                <a:spcPts val="800"/>
              </a:spcBef>
            </a:pPr>
            <a:r>
              <a:rPr lang="en-US"/>
              <a:t>Full financial audit</a:t>
            </a:r>
          </a:p>
          <a:p>
            <a:pPr>
              <a:spcBef>
                <a:spcPts val="800"/>
              </a:spcBef>
            </a:pPr>
            <a:r>
              <a:rPr lang="en-US"/>
              <a:t>Arts &amp; Economic Prosperity (AEP) study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31102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>
            <a:normAutofit/>
          </a:bodyPr>
          <a:lstStyle/>
          <a:p>
            <a:r>
              <a:rPr lang="en-US" sz="3600"/>
              <a:t>Expanding relationships with BIPOC</a:t>
            </a:r>
            <a:r>
              <a:rPr lang="en-US" sz="3600" baseline="30000"/>
              <a:t>*</a:t>
            </a:r>
            <a:r>
              <a:rPr lang="en-US" sz="3600"/>
              <a:t> artists</a:t>
            </a:r>
          </a:p>
        </p:txBody>
      </p:sp>
      <p:pic>
        <p:nvPicPr>
          <p:cNvPr id="6" name="Picture 5" descr="A circular icon of 5 abstract representation of people in a rainbow of colors coming together in a circle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18499" r="32530" b="1849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0" y="1993898"/>
            <a:ext cx="7019059" cy="305435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/>
              <a:t>Developing new partnerships, programming, and outreach, including:</a:t>
            </a:r>
          </a:p>
          <a:p>
            <a:pPr lvl="1">
              <a:spcBef>
                <a:spcPts val="800"/>
              </a:spcBef>
            </a:pPr>
            <a:r>
              <a:rPr lang="en-US" sz="2800"/>
              <a:t>Small-scale creative placemaking projects with BIPOC artists</a:t>
            </a:r>
          </a:p>
          <a:p>
            <a:pPr lvl="1">
              <a:spcBef>
                <a:spcPts val="800"/>
              </a:spcBef>
            </a:pPr>
            <a:r>
              <a:rPr lang="en-US" sz="2800"/>
              <a:t>Piloting new events or programs beyond Black History Month or Native American Heritage Month, etc.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A3665EB-E04C-F011-945C-836C6A2C7133}"/>
              </a:ext>
            </a:extLst>
          </p:cNvPr>
          <p:cNvSpPr txBox="1">
            <a:spLocks/>
          </p:cNvSpPr>
          <p:nvPr/>
        </p:nvSpPr>
        <p:spPr>
          <a:xfrm>
            <a:off x="3782290" y="5403848"/>
            <a:ext cx="7019059" cy="46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2000" i="1" baseline="30000"/>
              <a:t>*</a:t>
            </a:r>
            <a:r>
              <a:rPr lang="en-US" sz="2000" i="1"/>
              <a:t>Black, indigenous, and people of color.</a:t>
            </a:r>
          </a:p>
        </p:txBody>
      </p:sp>
    </p:spTree>
    <p:extLst>
      <p:ext uri="{BB962C8B-B14F-4D97-AF65-F5344CB8AC3E}">
        <p14:creationId xmlns:p14="http://schemas.microsoft.com/office/powerpoint/2010/main" val="96520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71A-6A83-32DC-C840-56219836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5287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How to apply</a:t>
            </a:r>
          </a:p>
        </p:txBody>
      </p:sp>
      <p:pic>
        <p:nvPicPr>
          <p:cNvPr id="6" name="Picture 5" descr="A circular icon a pen and a piece of paper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18499" r="32530" b="1849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34594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Start a conversation with your local </a:t>
            </a:r>
            <a:br>
              <a:rPr lang="en-US" dirty="0"/>
            </a:br>
            <a:r>
              <a:rPr lang="en-US" dirty="0"/>
              <a:t>arts council</a:t>
            </a:r>
          </a:p>
          <a:p>
            <a:pPr>
              <a:spcBef>
                <a:spcPts val="800"/>
              </a:spcBef>
            </a:pPr>
            <a:r>
              <a:rPr lang="en-US" dirty="0"/>
              <a:t>Schedule a meeting to discuss your organizations recent history </a:t>
            </a:r>
          </a:p>
          <a:p>
            <a:pPr>
              <a:spcBef>
                <a:spcPts val="800"/>
              </a:spcBef>
            </a:pPr>
            <a:r>
              <a:rPr lang="en-US" dirty="0"/>
              <a:t>Prepare a list of organizational needs and intended goals</a:t>
            </a:r>
          </a:p>
          <a:p>
            <a:pPr>
              <a:spcBef>
                <a:spcPts val="800"/>
              </a:spcBef>
            </a:pPr>
            <a:r>
              <a:rPr lang="en-US" dirty="0"/>
              <a:t>Discuss the possibility of shared trainings with other organizations in your county</a:t>
            </a:r>
          </a:p>
          <a:p>
            <a:pPr>
              <a:spcBef>
                <a:spcPts val="800"/>
              </a:spcBef>
            </a:pPr>
            <a:r>
              <a:rPr lang="en-US" dirty="0"/>
              <a:t>Applications are available at </a:t>
            </a:r>
            <a:br>
              <a:rPr lang="en-US" dirty="0"/>
            </a:br>
            <a:r>
              <a:rPr lang="en-US" dirty="0"/>
              <a:t>www.artswilmington.org/grants/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99" y="304800"/>
            <a:ext cx="9816841" cy="1333500"/>
          </a:xfrm>
        </p:spPr>
        <p:txBody>
          <a:bodyPr/>
          <a:lstStyle/>
          <a:p>
            <a:r>
              <a:rPr lang="en-US"/>
              <a:t>Application form</a:t>
            </a:r>
          </a:p>
        </p:txBody>
      </p:sp>
      <p:pic>
        <p:nvPicPr>
          <p:cNvPr id="7" name="Content Placeholder 6" descr="A screenshot of a sample application form:&#10;II. Project description&#10;Grant amount requested&#10;Project start date&#10;Project end date&#10;Project narrative:&#10;Please attach a narrative providing the information requested below for the project you propose. Please be concise and specific as possible.&#10;1. Project title or summary description.&#10;2. For capacity-building projects, please list intended goals/outcomes. [emphasis on this question]">
            <a:extLst>
              <a:ext uri="{FF2B5EF4-FFF2-40B4-BE49-F238E27FC236}">
                <a16:creationId xmlns:a16="http://schemas.microsoft.com/office/drawing/2014/main" id="{27B735CE-694F-767C-753A-9235D87C5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36" t="24059" r="29341" b="42647"/>
          <a:stretch/>
        </p:blipFill>
        <p:spPr>
          <a:xfrm>
            <a:off x="1473200" y="1913861"/>
            <a:ext cx="9368972" cy="4097357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233038" dist="179317" dir="2700000" algn="tl" rotWithShape="0">
              <a:prstClr val="black">
                <a:alpha val="40000"/>
              </a:prstClr>
            </a:outerShdw>
            <a:softEdge rad="11631"/>
          </a:effectLst>
        </p:spPr>
      </p:pic>
      <p:sp>
        <p:nvSpPr>
          <p:cNvPr id="8" name="Rectangle 7" descr="A screenshot of a sample application form:&#10;II. Project description&#10;Grant amount requested&#10;Project start date&#10;Project end date&#10;Project narrative:&#10;Please attach a narrative providing the information requested below for the project you propose. Please be concise and specific as possible.&#10;1. Project title or summary description.&#10;2. For capacity-building projects, please list intended goals/outcomes. [emphasis on this question]">
            <a:extLst>
              <a:ext uri="{FF2B5EF4-FFF2-40B4-BE49-F238E27FC236}">
                <a16:creationId xmlns:a16="http://schemas.microsoft.com/office/drawing/2014/main" id="{B1669FAD-85B5-E744-BB98-087456C22DE8}"/>
              </a:ext>
            </a:extLst>
          </p:cNvPr>
          <p:cNvSpPr/>
          <p:nvPr/>
        </p:nvSpPr>
        <p:spPr>
          <a:xfrm>
            <a:off x="1473199" y="5460642"/>
            <a:ext cx="6420499" cy="550575"/>
          </a:xfrm>
          <a:prstGeom prst="rect">
            <a:avLst/>
          </a:prstGeom>
          <a:noFill/>
          <a:ln w="635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283839"/>
                      <a:gd name="connsiteY0" fmla="*/ 0 h 550575"/>
                      <a:gd name="connsiteX1" fmla="*/ 508420 w 6283839"/>
                      <a:gd name="connsiteY1" fmla="*/ 0 h 550575"/>
                      <a:gd name="connsiteX2" fmla="*/ 891163 w 6283839"/>
                      <a:gd name="connsiteY2" fmla="*/ 0 h 550575"/>
                      <a:gd name="connsiteX3" fmla="*/ 1588097 w 6283839"/>
                      <a:gd name="connsiteY3" fmla="*/ 0 h 550575"/>
                      <a:gd name="connsiteX4" fmla="*/ 2096517 w 6283839"/>
                      <a:gd name="connsiteY4" fmla="*/ 0 h 550575"/>
                      <a:gd name="connsiteX5" fmla="*/ 2604937 w 6283839"/>
                      <a:gd name="connsiteY5" fmla="*/ 0 h 550575"/>
                      <a:gd name="connsiteX6" fmla="*/ 3301872 w 6283839"/>
                      <a:gd name="connsiteY6" fmla="*/ 0 h 550575"/>
                      <a:gd name="connsiteX7" fmla="*/ 3747453 w 6283839"/>
                      <a:gd name="connsiteY7" fmla="*/ 0 h 550575"/>
                      <a:gd name="connsiteX8" fmla="*/ 4444388 w 6283839"/>
                      <a:gd name="connsiteY8" fmla="*/ 0 h 550575"/>
                      <a:gd name="connsiteX9" fmla="*/ 5141323 w 6283839"/>
                      <a:gd name="connsiteY9" fmla="*/ 0 h 550575"/>
                      <a:gd name="connsiteX10" fmla="*/ 5712581 w 6283839"/>
                      <a:gd name="connsiteY10" fmla="*/ 0 h 550575"/>
                      <a:gd name="connsiteX11" fmla="*/ 6283839 w 6283839"/>
                      <a:gd name="connsiteY11" fmla="*/ 0 h 550575"/>
                      <a:gd name="connsiteX12" fmla="*/ 6283839 w 6283839"/>
                      <a:gd name="connsiteY12" fmla="*/ 550575 h 550575"/>
                      <a:gd name="connsiteX13" fmla="*/ 5901096 w 6283839"/>
                      <a:gd name="connsiteY13" fmla="*/ 550575 h 550575"/>
                      <a:gd name="connsiteX14" fmla="*/ 5204161 w 6283839"/>
                      <a:gd name="connsiteY14" fmla="*/ 550575 h 550575"/>
                      <a:gd name="connsiteX15" fmla="*/ 4758580 w 6283839"/>
                      <a:gd name="connsiteY15" fmla="*/ 550575 h 550575"/>
                      <a:gd name="connsiteX16" fmla="*/ 4187322 w 6283839"/>
                      <a:gd name="connsiteY16" fmla="*/ 550575 h 550575"/>
                      <a:gd name="connsiteX17" fmla="*/ 3490387 w 6283839"/>
                      <a:gd name="connsiteY17" fmla="*/ 550575 h 550575"/>
                      <a:gd name="connsiteX18" fmla="*/ 2919129 w 6283839"/>
                      <a:gd name="connsiteY18" fmla="*/ 550575 h 550575"/>
                      <a:gd name="connsiteX19" fmla="*/ 2536386 w 6283839"/>
                      <a:gd name="connsiteY19" fmla="*/ 550575 h 550575"/>
                      <a:gd name="connsiteX20" fmla="*/ 2090805 w 6283839"/>
                      <a:gd name="connsiteY20" fmla="*/ 550575 h 550575"/>
                      <a:gd name="connsiteX21" fmla="*/ 1393870 w 6283839"/>
                      <a:gd name="connsiteY21" fmla="*/ 550575 h 550575"/>
                      <a:gd name="connsiteX22" fmla="*/ 822612 w 6283839"/>
                      <a:gd name="connsiteY22" fmla="*/ 550575 h 550575"/>
                      <a:gd name="connsiteX23" fmla="*/ 0 w 6283839"/>
                      <a:gd name="connsiteY23" fmla="*/ 550575 h 550575"/>
                      <a:gd name="connsiteX24" fmla="*/ 0 w 6283839"/>
                      <a:gd name="connsiteY24" fmla="*/ 0 h 55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283839" h="550575" extrusionOk="0">
                        <a:moveTo>
                          <a:pt x="0" y="0"/>
                        </a:moveTo>
                        <a:cubicBezTo>
                          <a:pt x="179469" y="-22909"/>
                          <a:pt x="288752" y="47913"/>
                          <a:pt x="508420" y="0"/>
                        </a:cubicBezTo>
                        <a:cubicBezTo>
                          <a:pt x="728088" y="-47913"/>
                          <a:pt x="732298" y="35237"/>
                          <a:pt x="891163" y="0"/>
                        </a:cubicBezTo>
                        <a:cubicBezTo>
                          <a:pt x="1050028" y="-35237"/>
                          <a:pt x="1271565" y="83398"/>
                          <a:pt x="1588097" y="0"/>
                        </a:cubicBezTo>
                        <a:cubicBezTo>
                          <a:pt x="1904629" y="-83398"/>
                          <a:pt x="1941184" y="12993"/>
                          <a:pt x="2096517" y="0"/>
                        </a:cubicBezTo>
                        <a:cubicBezTo>
                          <a:pt x="2251850" y="-12993"/>
                          <a:pt x="2407455" y="47238"/>
                          <a:pt x="2604937" y="0"/>
                        </a:cubicBezTo>
                        <a:cubicBezTo>
                          <a:pt x="2802419" y="-47238"/>
                          <a:pt x="2987940" y="10030"/>
                          <a:pt x="3301872" y="0"/>
                        </a:cubicBezTo>
                        <a:cubicBezTo>
                          <a:pt x="3615804" y="-10030"/>
                          <a:pt x="3635057" y="35436"/>
                          <a:pt x="3747453" y="0"/>
                        </a:cubicBezTo>
                        <a:cubicBezTo>
                          <a:pt x="3859849" y="-35436"/>
                          <a:pt x="4162676" y="61902"/>
                          <a:pt x="4444388" y="0"/>
                        </a:cubicBezTo>
                        <a:cubicBezTo>
                          <a:pt x="4726101" y="-61902"/>
                          <a:pt x="4797603" y="42836"/>
                          <a:pt x="5141323" y="0"/>
                        </a:cubicBezTo>
                        <a:cubicBezTo>
                          <a:pt x="5485044" y="-42836"/>
                          <a:pt x="5514774" y="4435"/>
                          <a:pt x="5712581" y="0"/>
                        </a:cubicBezTo>
                        <a:cubicBezTo>
                          <a:pt x="5910388" y="-4435"/>
                          <a:pt x="6089311" y="36269"/>
                          <a:pt x="6283839" y="0"/>
                        </a:cubicBezTo>
                        <a:cubicBezTo>
                          <a:pt x="6303593" y="126466"/>
                          <a:pt x="6231391" y="396010"/>
                          <a:pt x="6283839" y="550575"/>
                        </a:cubicBezTo>
                        <a:cubicBezTo>
                          <a:pt x="6160721" y="581847"/>
                          <a:pt x="6070637" y="511567"/>
                          <a:pt x="5901096" y="550575"/>
                        </a:cubicBezTo>
                        <a:cubicBezTo>
                          <a:pt x="5731555" y="589583"/>
                          <a:pt x="5394765" y="504864"/>
                          <a:pt x="5204161" y="550575"/>
                        </a:cubicBezTo>
                        <a:cubicBezTo>
                          <a:pt x="5013558" y="596286"/>
                          <a:pt x="4978235" y="520100"/>
                          <a:pt x="4758580" y="550575"/>
                        </a:cubicBezTo>
                        <a:cubicBezTo>
                          <a:pt x="4538925" y="581050"/>
                          <a:pt x="4331042" y="492768"/>
                          <a:pt x="4187322" y="550575"/>
                        </a:cubicBezTo>
                        <a:cubicBezTo>
                          <a:pt x="4043602" y="608382"/>
                          <a:pt x="3827964" y="536573"/>
                          <a:pt x="3490387" y="550575"/>
                        </a:cubicBezTo>
                        <a:cubicBezTo>
                          <a:pt x="3152810" y="564577"/>
                          <a:pt x="3170128" y="509043"/>
                          <a:pt x="2919129" y="550575"/>
                        </a:cubicBezTo>
                        <a:cubicBezTo>
                          <a:pt x="2668130" y="592107"/>
                          <a:pt x="2710202" y="530201"/>
                          <a:pt x="2536386" y="550575"/>
                        </a:cubicBezTo>
                        <a:cubicBezTo>
                          <a:pt x="2362570" y="570949"/>
                          <a:pt x="2307320" y="504609"/>
                          <a:pt x="2090805" y="550575"/>
                        </a:cubicBezTo>
                        <a:cubicBezTo>
                          <a:pt x="1874290" y="596541"/>
                          <a:pt x="1534743" y="481719"/>
                          <a:pt x="1393870" y="550575"/>
                        </a:cubicBezTo>
                        <a:cubicBezTo>
                          <a:pt x="1252997" y="619431"/>
                          <a:pt x="1003291" y="499963"/>
                          <a:pt x="822612" y="550575"/>
                        </a:cubicBezTo>
                        <a:cubicBezTo>
                          <a:pt x="641933" y="601187"/>
                          <a:pt x="187511" y="525003"/>
                          <a:pt x="0" y="550575"/>
                        </a:cubicBezTo>
                        <a:cubicBezTo>
                          <a:pt x="-62008" y="407272"/>
                          <a:pt x="47232" y="1941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950F-1BE6-855C-39B1-D253FB7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3F1D2-79C1-405F-ECD5-6905EEA95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applications are evaluated</a:t>
            </a:r>
          </a:p>
        </p:txBody>
      </p:sp>
    </p:spTree>
    <p:extLst>
      <p:ext uri="{BB962C8B-B14F-4D97-AF65-F5344CB8AC3E}">
        <p14:creationId xmlns:p14="http://schemas.microsoft.com/office/powerpoint/2010/main" val="77775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Subgrant Panels</a:t>
            </a:r>
          </a:p>
        </p:txBody>
      </p:sp>
      <p:pic>
        <p:nvPicPr>
          <p:cNvPr id="6" name="Picture 5" descr="A circular icon of a group of people giving star ratings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18499" r="32530" b="1849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34594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Panel of community members review each grant</a:t>
            </a:r>
          </a:p>
          <a:p>
            <a:pPr>
              <a:spcBef>
                <a:spcPts val="800"/>
              </a:spcBef>
            </a:pPr>
            <a:r>
              <a:rPr lang="en-US" dirty="0"/>
              <a:t>Panelists base funding decisions on the quality of the grant application, not on their relationship with, or knowledge of, the organization</a:t>
            </a:r>
          </a:p>
          <a:p>
            <a:pPr>
              <a:spcBef>
                <a:spcPts val="800"/>
              </a:spcBef>
            </a:pPr>
            <a:r>
              <a:rPr lang="en-US" dirty="0"/>
              <a:t>Panelists review overall completeness of the grant and score applications on specific criteria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109" y="317498"/>
            <a:ext cx="9816841" cy="1333500"/>
          </a:xfrm>
        </p:spPr>
        <p:txBody>
          <a:bodyPr/>
          <a:lstStyle/>
          <a:p>
            <a:r>
              <a:rPr lang="en-US" dirty="0"/>
              <a:t>Criteria</a:t>
            </a:r>
          </a:p>
        </p:txBody>
      </p:sp>
      <p:pic>
        <p:nvPicPr>
          <p:cNvPr id="6" name="Picture 5" descr="A circular icon of a clipboard with a checklist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18499" r="32530" b="1849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546" y="1786799"/>
            <a:ext cx="6361326" cy="4498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Investment will address specific organizational needs and goals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Identification of consultants or community partners to implement project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Ability to communicate specific outcomes or goals for the grant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Ability to plan and implement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Stability and fiscal responsibility of the organization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9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If you get funded…</a:t>
            </a:r>
          </a:p>
        </p:txBody>
      </p:sp>
      <p:pic>
        <p:nvPicPr>
          <p:cNvPr id="6" name="Picture 5" descr="A circular icon of a hand holding a bag of money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18499" r="32530" b="1849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345942"/>
          </a:xfrm>
        </p:spPr>
        <p:txBody>
          <a:bodyPr>
            <a:noAutofit/>
          </a:bodyPr>
          <a:lstStyle/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dirty="0"/>
              <a:t>Your organization will enter into a contractual agreement with the Arts Council of Wilmington/NHC. </a:t>
            </a:r>
            <a:endParaRPr lang="en-US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Submittal of No Overdue Tax Debts Form</a:t>
            </a:r>
          </a:p>
          <a:p>
            <a:pPr>
              <a:spcBef>
                <a:spcPts val="0"/>
              </a:spcBef>
            </a:pPr>
            <a:r>
              <a:rPr lang="en-US" dirty="0"/>
              <a:t>Your organization is required to complete a final report by June 30 with: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Audience numbers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Audience demographics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Demonstrate use of N.C. Arts Council logo and credit line on promotional materials </a:t>
            </a:r>
          </a:p>
        </p:txBody>
      </p:sp>
    </p:spTree>
    <p:extLst>
      <p:ext uri="{BB962C8B-B14F-4D97-AF65-F5344CB8AC3E}">
        <p14:creationId xmlns:p14="http://schemas.microsoft.com/office/powerpoint/2010/main" val="172717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If you get funded…cont.</a:t>
            </a:r>
          </a:p>
        </p:txBody>
      </p:sp>
      <p:pic>
        <p:nvPicPr>
          <p:cNvPr id="6" name="Picture 5" descr="A circular icon of an exclamation mark">
            <a:extLst>
              <a:ext uri="{FF2B5EF4-FFF2-40B4-BE49-F238E27FC236}">
                <a16:creationId xmlns:a16="http://schemas.microsoft.com/office/drawing/2014/main" id="{E6B9E12F-91C9-746F-73E5-3BE5C4F2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18499" r="32530" b="18499"/>
          <a:stretch/>
        </p:blipFill>
        <p:spPr>
          <a:xfrm>
            <a:off x="1610966" y="2109501"/>
            <a:ext cx="1539572" cy="1561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345942"/>
          </a:xfrm>
        </p:spPr>
        <p:txBody>
          <a:bodyPr>
            <a:noAutofit/>
          </a:bodyPr>
          <a:lstStyle/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b="1"/>
              <a:t>Late final reports = no funding next </a:t>
            </a:r>
            <a:br>
              <a:rPr lang="en-US" sz="3200" b="1"/>
            </a:br>
            <a:r>
              <a:rPr lang="en-US" sz="3200" b="1"/>
              <a:t>grant cycle.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/>
              <a:t>Keep local arts council updated on the progress of your program. If something changes and you can’t use all the funds, your local arts council must know by </a:t>
            </a:r>
            <a:r>
              <a:rPr lang="en-US" b="1"/>
              <a:t>April</a:t>
            </a:r>
            <a:r>
              <a:rPr lang="en-US"/>
              <a:t>. They will need to roll the funds into one of their programs.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41300"/>
            <a:ext cx="9423400" cy="2019300"/>
          </a:xfrm>
        </p:spPr>
        <p:txBody>
          <a:bodyPr anchor="b"/>
          <a:lstStyle/>
          <a:p>
            <a:r>
              <a:rPr lang="en-US"/>
              <a:t>Grassroots Arts Program Federal Funding (ARPA)</a:t>
            </a:r>
          </a:p>
        </p:txBody>
      </p:sp>
      <p:grpSp>
        <p:nvGrpSpPr>
          <p:cNvPr id="13" name="Group 12" descr="North Carolina Legislature has designated $10 M in American Rescue Plan Act (ARPA) funds to be distributed through the Grassroots network over two years with no match required.  &#10;ARPA funds will be distributed in two installments:• $5 million in FY 2022-23• $5 million in FY 2023-24">
            <a:extLst>
              <a:ext uri="{FF2B5EF4-FFF2-40B4-BE49-F238E27FC236}">
                <a16:creationId xmlns:a16="http://schemas.microsoft.com/office/drawing/2014/main" id="{B0986222-39F4-0157-0B8F-6D08016E3091}"/>
              </a:ext>
            </a:extLst>
          </p:cNvPr>
          <p:cNvGrpSpPr/>
          <p:nvPr/>
        </p:nvGrpSpPr>
        <p:grpSpPr>
          <a:xfrm>
            <a:off x="1378502" y="2634544"/>
            <a:ext cx="2094741" cy="3038629"/>
            <a:chOff x="1378502" y="2634544"/>
            <a:chExt cx="2094741" cy="30386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3DFA12-A203-E014-131B-EB65E8EBD907}"/>
                </a:ext>
              </a:extLst>
            </p:cNvPr>
            <p:cNvSpPr txBox="1"/>
            <p:nvPr/>
          </p:nvSpPr>
          <p:spPr>
            <a:xfrm>
              <a:off x="2523217" y="5303841"/>
              <a:ext cx="9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FY23-24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86714C-394E-6FA6-C9D5-030F6D3596DC}"/>
                </a:ext>
              </a:extLst>
            </p:cNvPr>
            <p:cNvSpPr txBox="1"/>
            <p:nvPr/>
          </p:nvSpPr>
          <p:spPr>
            <a:xfrm>
              <a:off x="1378502" y="5303841"/>
              <a:ext cx="9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FY22-23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96CAE4-B760-04C6-0CB1-187F323F3EB4}"/>
                </a:ext>
              </a:extLst>
            </p:cNvPr>
            <p:cNvSpPr txBox="1"/>
            <p:nvPr/>
          </p:nvSpPr>
          <p:spPr>
            <a:xfrm>
              <a:off x="1781590" y="2634544"/>
              <a:ext cx="1327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ARPA Funds</a:t>
              </a:r>
            </a:p>
          </p:txBody>
        </p:sp>
        <p:pic>
          <p:nvPicPr>
            <p:cNvPr id="9" name="Picture 8" descr="The $10 million dollars of Grassroots ARPA (American Rescue Plan Act) funds will be distributed over two installments, $5 million dollars in FY2022-23, and $5 million dollars in FY2023-24">
              <a:extLst>
                <a:ext uri="{FF2B5EF4-FFF2-40B4-BE49-F238E27FC236}">
                  <a16:creationId xmlns:a16="http://schemas.microsoft.com/office/drawing/2014/main" id="{F70974A6-2268-E4A4-D4E8-B06AA64E6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1" t="17161" r="59695" b="17564"/>
            <a:stretch/>
          </p:blipFill>
          <p:spPr>
            <a:xfrm>
              <a:off x="1473200" y="2956278"/>
              <a:ext cx="1902336" cy="2347563"/>
            </a:xfrm>
            <a:prstGeom prst="rect">
              <a:avLst/>
            </a:prstGeom>
          </p:spPr>
        </p:pic>
      </p:grpSp>
      <p:sp>
        <p:nvSpPr>
          <p:cNvPr id="4" name="Content Placeholder 3" descr="North Carolina Legislature has designated $10 M in American Rescue Plan Act (ARPA) funds to be distributed through the Grassroots network over two years with no match required.  &#10;ARPA funds will be distributed in two installments:• $5 million in FY 2022-23• $5 million in FY 2023-24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2559050"/>
            <a:ext cx="6492009" cy="3670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/>
              <a:t>North Carolina legislature has designated $10 million in American Rescue Plan Act (ARPA) funds to be distributed through the Grassroots network over two years </a:t>
            </a:r>
            <a:r>
              <a:rPr lang="en-US" b="1" i="1"/>
              <a:t>with no match required.  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sz="2400"/>
              <a:t>ARPA funds will be distributed in two installments: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$5 million in FY 2022-23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$5 million in FY 2023-24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i="1"/>
          </a:p>
          <a:p>
            <a:pPr marL="0" indent="0">
              <a:lnSpc>
                <a:spcPct val="100000"/>
              </a:lnSpc>
              <a:buNone/>
            </a:pP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216197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CE0B-C5C1-3240-8D98-B19B3797D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755091"/>
            <a:ext cx="8953500" cy="1829083"/>
          </a:xfrm>
        </p:spPr>
        <p:txBody>
          <a:bodyPr anchor="ctr"/>
          <a:lstStyle/>
          <a:p>
            <a:r>
              <a:rPr lang="en-US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718C7-84BA-A5E4-5630-B068C8EE4BB2}"/>
              </a:ext>
            </a:extLst>
          </p:cNvPr>
          <p:cNvSpPr txBox="1"/>
          <p:nvPr/>
        </p:nvSpPr>
        <p:spPr>
          <a:xfrm>
            <a:off x="1714500" y="1923871"/>
            <a:ext cx="876300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If you need help with your application, or have specific questions, contact: 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Rhonda Bellamy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910-343-0998</a:t>
            </a:r>
          </a:p>
          <a:p>
            <a:pPr algn="ctr">
              <a:spcAft>
                <a:spcPts val="600"/>
              </a:spcAft>
            </a:pPr>
            <a:r>
              <a:rPr lang="en-US" sz="2000" dirty="0" err="1"/>
              <a:t>info@</a:t>
            </a:r>
            <a:r>
              <a:rPr lang="en-US" sz="2000" err="1"/>
              <a:t>artswilmington</a:t>
            </a:r>
            <a:r>
              <a:rPr lang="en-US" sz="2000"/>
              <a:t>.org</a:t>
            </a:r>
            <a:endParaRPr lang="en-US" sz="2000" dirty="0"/>
          </a:p>
          <a:p>
            <a:pPr algn="ctr">
              <a:spcAft>
                <a:spcPts val="600"/>
              </a:spcAft>
            </a:pPr>
            <a:r>
              <a:rPr lang="en-US" sz="2000" dirty="0">
                <a:hlinkClick r:id="rId2"/>
              </a:rPr>
              <a:t>info@artswilmington.org</a:t>
            </a:r>
            <a:endParaRPr lang="en-US" sz="2000" dirty="0"/>
          </a:p>
          <a:p>
            <a:pPr algn="ctr">
              <a:spcAft>
                <a:spcPts val="600"/>
              </a:spcAft>
            </a:pPr>
            <a:endParaRPr lang="en-US" sz="2000" dirty="0"/>
          </a:p>
          <a:p>
            <a:pPr algn="ctr"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04800"/>
            <a:ext cx="9423400" cy="1333500"/>
          </a:xfrm>
        </p:spPr>
        <p:txBody>
          <a:bodyPr/>
          <a:lstStyle/>
          <a:p>
            <a:r>
              <a:rPr lang="en-US"/>
              <a:t>Grassroots Arts Program ARPA</a:t>
            </a:r>
          </a:p>
        </p:txBody>
      </p:sp>
      <p:pic>
        <p:nvPicPr>
          <p:cNvPr id="8" name="Picture 7" descr="A map of North Carolina with all 100 counties outlines">
            <a:extLst>
              <a:ext uri="{FF2B5EF4-FFF2-40B4-BE49-F238E27FC236}">
                <a16:creationId xmlns:a16="http://schemas.microsoft.com/office/drawing/2014/main" id="{0B863386-3B72-E0D3-E80B-03BF55EFB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803276"/>
            <a:ext cx="7137399" cy="28450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4813298"/>
            <a:ext cx="8801100" cy="14351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/>
              <a:t>The Grassroots Arts Program is a partnership between local arts council and the North Carolina Arts Council. All 100 counties in N.C. receive ARPA funds on a straight per capita basis.</a:t>
            </a:r>
          </a:p>
        </p:txBody>
      </p:sp>
    </p:spTree>
    <p:extLst>
      <p:ext uri="{BB962C8B-B14F-4D97-AF65-F5344CB8AC3E}">
        <p14:creationId xmlns:p14="http://schemas.microsoft.com/office/powerpoint/2010/main" val="191573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04800"/>
            <a:ext cx="8741720" cy="1333500"/>
          </a:xfrm>
        </p:spPr>
        <p:txBody>
          <a:bodyPr/>
          <a:lstStyle/>
          <a:p>
            <a:r>
              <a:rPr lang="en-US" dirty="0"/>
              <a:t>Grassroots Arts Program ARPA</a:t>
            </a:r>
          </a:p>
        </p:txBody>
      </p:sp>
      <p:pic>
        <p:nvPicPr>
          <p:cNvPr id="10" name="Picture 9" descr="The Grassroots program granting process">
            <a:extLst>
              <a:ext uri="{FF2B5EF4-FFF2-40B4-BE49-F238E27FC236}">
                <a16:creationId xmlns:a16="http://schemas.microsoft.com/office/drawing/2014/main" id="{603AFB0D-E095-B8E1-3ACC-F5505947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45579"/>
          <a:stretch/>
        </p:blipFill>
        <p:spPr>
          <a:xfrm>
            <a:off x="1167750" y="1987938"/>
            <a:ext cx="9411999" cy="21709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4508498"/>
            <a:ext cx="8801100" cy="1689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counties with populations of 50,000 or more, the local arts council must distribute 50 percent of the Grassroots Arts ARPA funds to local arts organizations through a competitive grant process.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5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North Carolina with all 100 counties outlines">
            <a:extLst>
              <a:ext uri="{FF2B5EF4-FFF2-40B4-BE49-F238E27FC236}">
                <a16:creationId xmlns:a16="http://schemas.microsoft.com/office/drawing/2014/main" id="{5AB9F061-9CEA-C220-89F2-CECDD26B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803276"/>
            <a:ext cx="7137399" cy="2845046"/>
          </a:xfrm>
          <a:prstGeom prst="rect">
            <a:avLst/>
          </a:prstGeom>
        </p:spPr>
      </p:pic>
      <p:pic>
        <p:nvPicPr>
          <p:cNvPr id="11" name="Picture 10" descr="Icons of people in various shades of green forming the shape of the state of North Carolina">
            <a:extLst>
              <a:ext uri="{FF2B5EF4-FFF2-40B4-BE49-F238E27FC236}">
                <a16:creationId xmlns:a16="http://schemas.microsoft.com/office/drawing/2014/main" id="{E825312A-41B0-436B-70D1-9BAD33A52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14557" r="11148" b="22449"/>
          <a:stretch/>
        </p:blipFill>
        <p:spPr>
          <a:xfrm>
            <a:off x="2384165" y="1803276"/>
            <a:ext cx="6979167" cy="29216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0FA592-CA05-628A-510D-294FB2C6DD65}"/>
              </a:ext>
            </a:extLst>
          </p:cNvPr>
          <p:cNvSpPr txBox="1">
            <a:spLocks/>
          </p:cNvSpPr>
          <p:nvPr/>
        </p:nvSpPr>
        <p:spPr>
          <a:xfrm>
            <a:off x="1473199" y="304800"/>
            <a:ext cx="9816841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Grassroots Arts Program ARPA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6937E3D-5263-50DE-0865-C7B3145E1D9B}"/>
              </a:ext>
            </a:extLst>
          </p:cNvPr>
          <p:cNvSpPr txBox="1">
            <a:spLocks/>
          </p:cNvSpPr>
          <p:nvPr/>
        </p:nvSpPr>
        <p:spPr>
          <a:xfrm>
            <a:off x="1473200" y="4648322"/>
            <a:ext cx="8801100" cy="1549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Grassroots Partners are required to assign a percentage of the funds to support BIPOC* arts organizations and/or multicultural programming.  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1800" i="1" dirty="0">
                <a:cs typeface="Calibri"/>
              </a:rPr>
              <a:t>*Black, Indigenous people of color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33448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99" y="304800"/>
            <a:ext cx="9816841" cy="1333500"/>
          </a:xfrm>
        </p:spPr>
        <p:txBody>
          <a:bodyPr/>
          <a:lstStyle/>
          <a:p>
            <a:r>
              <a:rPr lang="en-US"/>
              <a:t>Strategy for ARPA funds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A2F713-7F45-F851-2EB7-0D2593BA5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6047" y="2338489"/>
            <a:ext cx="2774290" cy="54119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335068"/>
            <a:ext cx="3056270" cy="3539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BUILD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sustainability</a:t>
            </a:r>
            <a:br>
              <a:rPr lang="en-US" dirty="0"/>
            </a:br>
            <a:r>
              <a:rPr lang="en-US" dirty="0"/>
              <a:t>of your arts organization or art programs (beyond projects, investing in operations, and staff).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A64EB16-180E-8932-0424-01DFD1ECA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4883" y="2338489"/>
            <a:ext cx="2774290" cy="541192"/>
          </a:xfrm>
          <a:prstGeom prst="roundRect">
            <a:avLst/>
          </a:prstGeom>
          <a:solidFill>
            <a:schemeClr val="accent2">
              <a:alpha val="708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37305A-FDDD-2E66-4BE7-331B57C5252F}"/>
              </a:ext>
            </a:extLst>
          </p:cNvPr>
          <p:cNvSpPr txBox="1">
            <a:spLocks/>
          </p:cNvSpPr>
          <p:nvPr/>
        </p:nvSpPr>
        <p:spPr>
          <a:xfrm>
            <a:off x="4670057" y="2335068"/>
            <a:ext cx="3056270" cy="3539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/>
              <a:t>DEVELOP</a:t>
            </a:r>
            <a:endParaRPr lang="en-US"/>
          </a:p>
          <a:p>
            <a:pPr marL="0" indent="0">
              <a:buNone/>
            </a:pPr>
            <a:r>
              <a:rPr lang="en-US"/>
              <a:t>new relationships with BIPOC* arts organizations and artists.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5C2AB5-D9F3-DBE1-E694-817AA3557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7146" y="2338488"/>
            <a:ext cx="3000681" cy="541193"/>
          </a:xfrm>
          <a:prstGeom prst="roundRect">
            <a:avLst/>
          </a:prstGeom>
          <a:solidFill>
            <a:schemeClr val="accent3">
              <a:alpha val="708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CDA2B7-9605-71E3-A49F-477FF6AC53CA}"/>
              </a:ext>
            </a:extLst>
          </p:cNvPr>
          <p:cNvSpPr txBox="1">
            <a:spLocks/>
          </p:cNvSpPr>
          <p:nvPr/>
        </p:nvSpPr>
        <p:spPr>
          <a:xfrm>
            <a:off x="7852735" y="2335067"/>
            <a:ext cx="3000681" cy="396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/>
              <a:t>INVEST</a:t>
            </a:r>
            <a:endParaRPr lang="en-US"/>
          </a:p>
          <a:p>
            <a:pPr marL="0" indent="0">
              <a:buNone/>
            </a:pPr>
            <a:r>
              <a:rPr lang="en-US"/>
              <a:t>in capacity </a:t>
            </a:r>
            <a:br>
              <a:rPr lang="en-US"/>
            </a:br>
            <a:r>
              <a:rPr lang="en-US"/>
              <a:t>building for your organization (shared trainings, specific capacity-building tailored to your organizations, strategic planning).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91BCA48-1399-65A7-B1A6-9EF76559B388}"/>
              </a:ext>
            </a:extLst>
          </p:cNvPr>
          <p:cNvSpPr txBox="1">
            <a:spLocks/>
          </p:cNvSpPr>
          <p:nvPr/>
        </p:nvSpPr>
        <p:spPr>
          <a:xfrm>
            <a:off x="4765515" y="4801623"/>
            <a:ext cx="2410189" cy="107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2000" i="1" baseline="30000"/>
              <a:t>*</a:t>
            </a:r>
            <a:r>
              <a:rPr lang="en-US" sz="2000" i="1"/>
              <a:t>Black, indigenous, and people of color.</a:t>
            </a:r>
          </a:p>
        </p:txBody>
      </p:sp>
    </p:spTree>
    <p:extLst>
      <p:ext uri="{BB962C8B-B14F-4D97-AF65-F5344CB8AC3E}">
        <p14:creationId xmlns:p14="http://schemas.microsoft.com/office/powerpoint/2010/main" val="236558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Eligibility for application</a:t>
            </a:r>
          </a:p>
        </p:txBody>
      </p:sp>
      <p:pic>
        <p:nvPicPr>
          <p:cNvPr id="5" name="Picture 4" descr="Checkmark in a circle">
            <a:extLst>
              <a:ext uri="{FF2B5EF4-FFF2-40B4-BE49-F238E27FC236}">
                <a16:creationId xmlns:a16="http://schemas.microsoft.com/office/drawing/2014/main" id="{BEACADF7-FED8-A670-DB2C-7BF4E1B85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t="29074" r="38541" b="28889"/>
          <a:stretch/>
        </p:blipFill>
        <p:spPr>
          <a:xfrm>
            <a:off x="1566849" y="2078807"/>
            <a:ext cx="1592244" cy="162959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559302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While nonprofit status is preferred, organizations that have been in operation for at least one year may apply. </a:t>
            </a:r>
          </a:p>
          <a:p>
            <a:pPr>
              <a:spcBef>
                <a:spcPts val="2000"/>
              </a:spcBef>
            </a:pPr>
            <a:r>
              <a:rPr lang="en-US" dirty="0"/>
              <a:t>All organizations must reside and carry out projects in New Hanover County. </a:t>
            </a:r>
          </a:p>
          <a:p>
            <a:pPr>
              <a:spcBef>
                <a:spcPts val="2000"/>
              </a:spcBef>
            </a:pPr>
            <a:r>
              <a:rPr lang="en-US" dirty="0"/>
              <a:t>Projects must take place between </a:t>
            </a:r>
            <a:br>
              <a:rPr lang="en-US" dirty="0"/>
            </a:br>
            <a:r>
              <a:rPr lang="en-US" dirty="0"/>
              <a:t>July 1, 2023 and June 15, 2024.</a:t>
            </a:r>
          </a:p>
          <a:p>
            <a:pPr>
              <a:spcBef>
                <a:spcPts val="2000"/>
              </a:spcBef>
            </a:pPr>
            <a:r>
              <a:rPr lang="en-US" dirty="0"/>
              <a:t>Only complete applications received by the due date will be considered. </a:t>
            </a:r>
          </a:p>
          <a:p>
            <a:pPr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71A-6A83-32DC-C840-56219836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Examples of ARPA fund investments</a:t>
            </a:r>
          </a:p>
        </p:txBody>
      </p:sp>
    </p:spTree>
    <p:extLst>
      <p:ext uri="{BB962C8B-B14F-4D97-AF65-F5344CB8AC3E}">
        <p14:creationId xmlns:p14="http://schemas.microsoft.com/office/powerpoint/2010/main" val="114681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24" y="317498"/>
            <a:ext cx="9816841" cy="1333500"/>
          </a:xfrm>
        </p:spPr>
        <p:txBody>
          <a:bodyPr/>
          <a:lstStyle/>
          <a:p>
            <a:r>
              <a:rPr lang="en-US"/>
              <a:t>Capacity building</a:t>
            </a:r>
          </a:p>
        </p:txBody>
      </p:sp>
      <p:pic>
        <p:nvPicPr>
          <p:cNvPr id="7" name="Picture 6" descr="A circular icon of arrows pushing against a bounding box">
            <a:extLst>
              <a:ext uri="{FF2B5EF4-FFF2-40B4-BE49-F238E27FC236}">
                <a16:creationId xmlns:a16="http://schemas.microsoft.com/office/drawing/2014/main" id="{1E305E76-1E20-FFD1-8A32-0A813886D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8" t="18499" r="32311" b="18963"/>
          <a:stretch/>
        </p:blipFill>
        <p:spPr>
          <a:xfrm>
            <a:off x="1571491" y="2078807"/>
            <a:ext cx="1618523" cy="16229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993898"/>
            <a:ext cx="6492008" cy="455930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/>
              <a:t>Consultants for strategic-planning</a:t>
            </a:r>
          </a:p>
          <a:p>
            <a:pPr>
              <a:spcBef>
                <a:spcPts val="800"/>
              </a:spcBef>
            </a:pPr>
            <a:r>
              <a:rPr lang="en-US"/>
              <a:t>Developing a fundraising plan</a:t>
            </a:r>
          </a:p>
          <a:p>
            <a:pPr>
              <a:spcBef>
                <a:spcPts val="800"/>
              </a:spcBef>
            </a:pPr>
            <a:r>
              <a:rPr lang="en-US"/>
              <a:t>Professional marketing plan</a:t>
            </a:r>
          </a:p>
          <a:p>
            <a:pPr>
              <a:spcBef>
                <a:spcPts val="800"/>
              </a:spcBef>
            </a:pPr>
            <a:r>
              <a:rPr lang="en-US"/>
              <a:t>Website refresh</a:t>
            </a:r>
          </a:p>
          <a:p>
            <a:pPr>
              <a:spcBef>
                <a:spcPts val="800"/>
              </a:spcBef>
            </a:pPr>
            <a:r>
              <a:rPr lang="en-US"/>
              <a:t>Program evaluation</a:t>
            </a:r>
          </a:p>
          <a:p>
            <a:pPr>
              <a:spcBef>
                <a:spcPts val="800"/>
              </a:spcBef>
            </a:pPr>
            <a:r>
              <a:rPr lang="en-US"/>
              <a:t>Board training</a:t>
            </a:r>
          </a:p>
          <a:p>
            <a:pPr>
              <a:spcBef>
                <a:spcPts val="800"/>
              </a:spcBef>
            </a:pPr>
            <a:r>
              <a:rPr lang="en-US"/>
              <a:t>Staff training or professional development</a:t>
            </a:r>
          </a:p>
          <a:p>
            <a:pPr>
              <a:spcBef>
                <a:spcPts val="800"/>
              </a:spcBef>
            </a:pPr>
            <a:r>
              <a:rPr lang="en-US"/>
              <a:t>Diversity, equity, accessibility, and inclusion training.</a:t>
            </a:r>
          </a:p>
        </p:txBody>
      </p:sp>
    </p:spTree>
    <p:extLst>
      <p:ext uri="{BB962C8B-B14F-4D97-AF65-F5344CB8AC3E}">
        <p14:creationId xmlns:p14="http://schemas.microsoft.com/office/powerpoint/2010/main" val="3071853828"/>
      </p:ext>
    </p:extLst>
  </p:cSld>
  <p:clrMapOvr>
    <a:masterClrMapping/>
  </p:clrMapOvr>
</p:sld>
</file>

<file path=ppt/theme/theme1.xml><?xml version="1.0" encoding="utf-8"?>
<a:theme xmlns:a="http://schemas.openxmlformats.org/drawingml/2006/main" name="NCAC Theme">
  <a:themeElements>
    <a:clrScheme name="NCAC Template">
      <a:dk1>
        <a:srgbClr val="000000"/>
      </a:dk1>
      <a:lt1>
        <a:srgbClr val="FFFFFF"/>
      </a:lt1>
      <a:dk2>
        <a:srgbClr val="898B8E"/>
      </a:dk2>
      <a:lt2>
        <a:srgbClr val="E7E6E6"/>
      </a:lt2>
      <a:accent1>
        <a:srgbClr val="99C221"/>
      </a:accent1>
      <a:accent2>
        <a:srgbClr val="99C221"/>
      </a:accent2>
      <a:accent3>
        <a:srgbClr val="0D9DDB"/>
      </a:accent3>
      <a:accent4>
        <a:srgbClr val="E15F55"/>
      </a:accent4>
      <a:accent5>
        <a:srgbClr val="FFC915"/>
      </a:accent5>
      <a:accent6>
        <a:srgbClr val="FFFFFF"/>
      </a:accent6>
      <a:hlink>
        <a:srgbClr val="FFFFFF"/>
      </a:hlink>
      <a:folHlink>
        <a:srgbClr val="FFFFFF"/>
      </a:folHlink>
    </a:clrScheme>
    <a:fontScheme name="NCAC Templat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0953497-8216-3941-81DB-CBC47990B643}" vid="{E7778B65-7261-B94D-9A30-375B1AB58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A7BE11EB38E4299DD6EA58AED5D3F" ma:contentTypeVersion="14" ma:contentTypeDescription="Create a new document." ma:contentTypeScope="" ma:versionID="2a610328593f798cef70ecf8ba5258cf">
  <xsd:schema xmlns:xsd="http://www.w3.org/2001/XMLSchema" xmlns:xs="http://www.w3.org/2001/XMLSchema" xmlns:p="http://schemas.microsoft.com/office/2006/metadata/properties" xmlns:ns2="9bf525fb-8aec-463c-8437-5573e00e06f0" xmlns:ns3="4cb6f0f2-89fb-4381-9cb2-a2abf7f796a9" targetNamespace="http://schemas.microsoft.com/office/2006/metadata/properties" ma:root="true" ma:fieldsID="ef957be18e3cbe7012930dd71bb84634" ns2:_="" ns3:_="">
    <xsd:import namespace="9bf525fb-8aec-463c-8437-5573e00e06f0"/>
    <xsd:import namespace="4cb6f0f2-89fb-4381-9cb2-a2abf7f79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525fb-8aec-463c-8437-5573e00e06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6f0f2-89fb-4381-9cb2-a2abf7f79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c61abb9-490a-40d2-b969-a516ea1ea38e}" ma:internalName="TaxCatchAll" ma:showField="CatchAllData" ma:web="4cb6f0f2-89fb-4381-9cb2-a2abf7f79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6f0f2-89fb-4381-9cb2-a2abf7f796a9" xsi:nil="true"/>
    <lcf76f155ced4ddcb4097134ff3c332f xmlns="9bf525fb-8aec-463c-8437-5573e00e06f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B8305-983E-4BCF-A514-87FF9F51A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525fb-8aec-463c-8437-5573e00e06f0"/>
    <ds:schemaRef ds:uri="4cb6f0f2-89fb-4381-9cb2-a2abf7f79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DF2213-B350-4E91-A8E0-BAAEEAA725B1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cb6f0f2-89fb-4381-9cb2-a2abf7f796a9"/>
    <ds:schemaRef ds:uri="9bf525fb-8aec-463c-8437-5573e00e06f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36D6F9-1B0E-4544-B02B-CCDB99D76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788</Words>
  <Application>Microsoft Office PowerPoint</Application>
  <PresentationFormat>Widescreen</PresentationFormat>
  <Paragraphs>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NCAC Theme</vt:lpstr>
      <vt:lpstr>Grassroots ARPA Subgranting Workshop</vt:lpstr>
      <vt:lpstr>Grassroots Arts Program Federal Funding (ARPA)</vt:lpstr>
      <vt:lpstr>Grassroots Arts Program ARPA</vt:lpstr>
      <vt:lpstr>Grassroots Arts Program ARPA</vt:lpstr>
      <vt:lpstr>PowerPoint Presentation</vt:lpstr>
      <vt:lpstr>Strategy for ARPA funds </vt:lpstr>
      <vt:lpstr>Eligibility for application</vt:lpstr>
      <vt:lpstr>Examples of ARPA fund investments</vt:lpstr>
      <vt:lpstr>Capacity building</vt:lpstr>
      <vt:lpstr>Sustainability</vt:lpstr>
      <vt:lpstr>Expanding relationships with BIPOC* artists</vt:lpstr>
      <vt:lpstr>Application</vt:lpstr>
      <vt:lpstr>How to apply</vt:lpstr>
      <vt:lpstr>Application form</vt:lpstr>
      <vt:lpstr>Evaluation</vt:lpstr>
      <vt:lpstr>Subgrant Panels</vt:lpstr>
      <vt:lpstr>Criteria</vt:lpstr>
      <vt:lpstr>If you get funded…</vt:lpstr>
      <vt:lpstr>If you get funded…cont.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McCallum, Brenna</dc:creator>
  <cp:lastModifiedBy>Rhonda Bellamy</cp:lastModifiedBy>
  <cp:revision>6</cp:revision>
  <dcterms:created xsi:type="dcterms:W3CDTF">2020-09-16T18:37:35Z</dcterms:created>
  <dcterms:modified xsi:type="dcterms:W3CDTF">2023-05-11T21:41:44Z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0x010100C81A7BE11EB38E4299DD6EA58AED5D3F</vt:lpwstr>
  </property>
  <property fmtid="{D5CDD505-2E9C-101B-9397-08002B2CF9AE}" pid="3" name="MediaServiceImageTags">
    <vt:lpwstr/>
  </property>
</Properties>
</file>